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</p:sldMasterIdLst>
  <p:notesMasterIdLst>
    <p:notesMasterId r:id="rId10"/>
  </p:notesMasterIdLst>
  <p:handoutMasterIdLst>
    <p:handoutMasterId r:id="rId11"/>
  </p:handoutMasterIdLst>
  <p:sldIdLst>
    <p:sldId id="283" r:id="rId2"/>
    <p:sldId id="286" r:id="rId3"/>
    <p:sldId id="414" r:id="rId4"/>
    <p:sldId id="415" r:id="rId5"/>
    <p:sldId id="416" r:id="rId6"/>
    <p:sldId id="417" r:id="rId7"/>
    <p:sldId id="418" r:id="rId8"/>
    <p:sldId id="419" r:id="rId9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4A28"/>
    <a:srgbClr val="87B78D"/>
    <a:srgbClr val="FFFF66"/>
    <a:srgbClr val="C6D9F1"/>
    <a:srgbClr val="89898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08" autoAdjust="0"/>
    <p:restoredTop sz="94660"/>
  </p:normalViewPr>
  <p:slideViewPr>
    <p:cSldViewPr>
      <p:cViewPr varScale="1">
        <p:scale>
          <a:sx n="132" d="100"/>
          <a:sy n="132" d="100"/>
        </p:scale>
        <p:origin x="1242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43979" cy="467363"/>
          </a:xfrm>
          <a:prstGeom prst="rect">
            <a:avLst/>
          </a:prstGeom>
        </p:spPr>
        <p:txBody>
          <a:bodyPr vert="horz" lIns="91567" tIns="45785" rIns="91567" bIns="4578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7532" y="1"/>
            <a:ext cx="3043979" cy="467363"/>
          </a:xfrm>
          <a:prstGeom prst="rect">
            <a:avLst/>
          </a:prstGeom>
        </p:spPr>
        <p:txBody>
          <a:bodyPr vert="horz" lIns="91567" tIns="45785" rIns="91567" bIns="45785" rtlCol="0"/>
          <a:lstStyle>
            <a:lvl1pPr algn="r">
              <a:defRPr sz="1200"/>
            </a:lvl1pPr>
          </a:lstStyle>
          <a:p>
            <a:fld id="{91F9B725-C76C-4387-B664-C3503F56573B}" type="datetimeFigureOut">
              <a:rPr lang="en-US" smtClean="0"/>
              <a:t>5/4/2016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41739"/>
            <a:ext cx="3043979" cy="467363"/>
          </a:xfrm>
          <a:prstGeom prst="rect">
            <a:avLst/>
          </a:prstGeom>
        </p:spPr>
        <p:txBody>
          <a:bodyPr vert="horz" lIns="91567" tIns="45785" rIns="91567" bIns="4578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7532" y="8841739"/>
            <a:ext cx="3043979" cy="467363"/>
          </a:xfrm>
          <a:prstGeom prst="rect">
            <a:avLst/>
          </a:prstGeom>
        </p:spPr>
        <p:txBody>
          <a:bodyPr vert="horz" lIns="91567" tIns="45785" rIns="91567" bIns="45785" rtlCol="0" anchor="b"/>
          <a:lstStyle>
            <a:lvl1pPr algn="r">
              <a:defRPr sz="1200"/>
            </a:lvl1pPr>
          </a:lstStyle>
          <a:p>
            <a:fld id="{2C5AADA0-02FA-406C-87B5-A6424E7E56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970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43343" cy="465455"/>
          </a:xfrm>
          <a:prstGeom prst="rect">
            <a:avLst/>
          </a:prstGeom>
        </p:spPr>
        <p:txBody>
          <a:bodyPr vert="horz" lIns="93231" tIns="46616" rIns="93231" bIns="4661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3" y="1"/>
            <a:ext cx="3043343" cy="465455"/>
          </a:xfrm>
          <a:prstGeom prst="rect">
            <a:avLst/>
          </a:prstGeom>
        </p:spPr>
        <p:txBody>
          <a:bodyPr vert="horz" lIns="93231" tIns="46616" rIns="93231" bIns="46616" rtlCol="0"/>
          <a:lstStyle>
            <a:lvl1pPr algn="r">
              <a:defRPr sz="1200"/>
            </a:lvl1pPr>
          </a:lstStyle>
          <a:p>
            <a:fld id="{685E5132-FF83-47D5-ACE4-467799D959B1}" type="datetimeFigureOut">
              <a:rPr lang="en-US" smtClean="0"/>
              <a:pPr/>
              <a:t>5/4/2016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700088"/>
            <a:ext cx="4654550" cy="34909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31" tIns="46616" rIns="93231" bIns="4661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6"/>
            <a:ext cx="5618480" cy="4189095"/>
          </a:xfrm>
          <a:prstGeom prst="rect">
            <a:avLst/>
          </a:prstGeom>
        </p:spPr>
        <p:txBody>
          <a:bodyPr vert="horz" lIns="93231" tIns="46616" rIns="93231" bIns="4661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1"/>
            <a:ext cx="3043343" cy="465455"/>
          </a:xfrm>
          <a:prstGeom prst="rect">
            <a:avLst/>
          </a:prstGeom>
        </p:spPr>
        <p:txBody>
          <a:bodyPr vert="horz" lIns="93231" tIns="46616" rIns="93231" bIns="4661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3" y="8842031"/>
            <a:ext cx="3043343" cy="465455"/>
          </a:xfrm>
          <a:prstGeom prst="rect">
            <a:avLst/>
          </a:prstGeom>
        </p:spPr>
        <p:txBody>
          <a:bodyPr vert="horz" lIns="93231" tIns="46616" rIns="93231" bIns="46616" rtlCol="0" anchor="b"/>
          <a:lstStyle>
            <a:lvl1pPr algn="r">
              <a:defRPr sz="1200"/>
            </a:lvl1pPr>
          </a:lstStyle>
          <a:p>
            <a:fld id="{945E8555-1E37-4240-BD6F-DDFC2F22D89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727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5074" indent="-286565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6265" indent="-229254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4770" indent="-229254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63277" indent="-229254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21782" indent="-22925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80287" indent="-22925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38790" indent="-22925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97301" indent="-22925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40412A9-755D-4EC7-ADB0-921CFC990574}" type="slidenum">
              <a:rPr lang="en-US">
                <a:solidFill>
                  <a:srgbClr val="000000"/>
                </a:solidFill>
              </a:rPr>
              <a:pPr eaLnBrk="1" hangingPunct="1"/>
              <a:t>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180433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1868"/>
            <a:fld id="{CC92ACBC-FF4F-4B96-B66E-5653832E15A6}" type="slidenum">
              <a:rPr lang="en-US" smtClean="0"/>
              <a:pPr defTabSz="911868"/>
              <a:t>1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7508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B269AA7C-6744-4530-92E4-AE484F59880F}" type="datetime1">
              <a:rPr lang="en-US" smtClean="0"/>
              <a:pPr>
                <a:defRPr/>
              </a:pPr>
              <a:t>5/4/2016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C6F69041-F35D-4704-8532-82DFDCA50F5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718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1F8BE615-CC93-49F9-8273-9514335861BD}" type="datetime1">
              <a:rPr lang="en-US" smtClean="0"/>
              <a:pPr>
                <a:defRPr/>
              </a:pPr>
              <a:t>5/4/2016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D2B32D56-2CAB-4AA3-8637-22E4910140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375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182EA6B9-0FEA-4A06-8B59-97A240DCFEF6}" type="datetime1">
              <a:rPr lang="en-US" smtClean="0"/>
              <a:pPr>
                <a:defRPr/>
              </a:pPr>
              <a:t>5/4/2016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ADA341AC-71BE-400A-9187-2E07B3458CD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824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D5CF30E9-23B2-47B5-9F81-E5B4B7072C29}" type="datetime1">
              <a:rPr lang="en-US" smtClean="0"/>
              <a:pPr>
                <a:defRPr/>
              </a:pPr>
              <a:t>5/4/2016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3397AD65-44FB-40A8-8B1E-F8AFB6E4D6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776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0D3A59D9-54D1-4E18-90A4-AE3CAE62CB85}" type="datetime1">
              <a:rPr lang="en-US" smtClean="0"/>
              <a:pPr>
                <a:defRPr/>
              </a:pPr>
              <a:t>5/4/2016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A5BBEDF6-1F47-4A12-A421-C248DED592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538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670839D6-D533-4B62-BAB4-065BEC922A82}" type="datetime1">
              <a:rPr lang="en-US" smtClean="0"/>
              <a:pPr>
                <a:defRPr/>
              </a:pPr>
              <a:t>5/4/2016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C493BB96-2C31-4F1C-9FFD-D9FCDAF24C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521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A22C3148-E0B2-4346-B860-22BC19E39663}" type="datetime1">
              <a:rPr lang="en-US" smtClean="0"/>
              <a:pPr>
                <a:defRPr/>
              </a:pPr>
              <a:t>5/4/2016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4996EB8A-55DB-4C6B-A80D-CE61106A93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095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2DA68534-BD21-42AE-8676-D44934CE0155}" type="datetime1">
              <a:rPr lang="en-US" smtClean="0"/>
              <a:pPr>
                <a:defRPr/>
              </a:pPr>
              <a:t>5/4/2016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220D3D69-3348-4051-BC86-E924EA5096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086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8D1C67BC-3D98-4C62-B72B-17AAA43CD20E}" type="datetime1">
              <a:rPr lang="en-US" smtClean="0"/>
              <a:pPr>
                <a:defRPr/>
              </a:pPr>
              <a:t>5/4/2016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4D45262B-0F1C-491D-BEEE-BB651E6E8D2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026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0B5ED3E9-6B19-4D4D-9E2E-02C53B3A8806}" type="datetime1">
              <a:rPr lang="en-US" smtClean="0"/>
              <a:pPr>
                <a:defRPr/>
              </a:pPr>
              <a:t>5/4/2016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A9432EFD-E2DC-4980-8306-F1E9FD033A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600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BE2D69F2-0D18-44CD-A4D3-26DAC48181DB}" type="datetime1">
              <a:rPr lang="en-US" smtClean="0"/>
              <a:pPr>
                <a:defRPr/>
              </a:pPr>
              <a:t>5/4/2016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CE82D9A2-7F32-4605-89DF-732EB6D283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099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C9DDF741-DD21-4561-84BB-F70D43FDDA70}" type="datetime1">
              <a:rPr lang="en-US" smtClean="0"/>
              <a:pPr>
                <a:defRPr/>
              </a:pPr>
              <a:t>5/4/2016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F9A7385D-61BA-478E-802B-C5F19A1F708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5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2" name="Picture 4" descr="wayne_header.gi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49"/>
          <p:cNvSpPr txBox="1">
            <a:spLocks noChangeArrowheads="1"/>
          </p:cNvSpPr>
          <p:nvPr/>
        </p:nvSpPr>
        <p:spPr bwMode="gray">
          <a:xfrm>
            <a:off x="0" y="2983232"/>
            <a:ext cx="9144000" cy="196977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 lIns="0" tIns="0" rIns="0" bIns="0" anchor="b">
            <a:spAutoFit/>
          </a:bodyPr>
          <a:lstStyle/>
          <a:p>
            <a:pPr algn="ctr" defTabSz="913183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b="1" dirty="0" smtClean="0">
                <a:solidFill>
                  <a:srgbClr val="264A28"/>
                </a:solidFill>
              </a:rPr>
              <a:t>Re-Envisioning </a:t>
            </a:r>
          </a:p>
          <a:p>
            <a:pPr algn="ctr" defTabSz="913183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b="1" dirty="0" smtClean="0">
                <a:solidFill>
                  <a:srgbClr val="264A28"/>
                </a:solidFill>
              </a:rPr>
              <a:t>Procurement and Payables Staff</a:t>
            </a:r>
          </a:p>
          <a:p>
            <a:pPr algn="ctr" defTabSz="913183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 b="1" dirty="0" smtClean="0">
              <a:solidFill>
                <a:srgbClr val="264A28"/>
              </a:solidFill>
            </a:endParaRPr>
          </a:p>
          <a:p>
            <a:pPr algn="ctr" defTabSz="913183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b="1" dirty="0" smtClean="0">
                <a:solidFill>
                  <a:srgbClr val="264A28"/>
                </a:solidFill>
              </a:rPr>
              <a:t>Wayne State University</a:t>
            </a:r>
            <a:endParaRPr lang="en-US" sz="3200" b="1" dirty="0">
              <a:solidFill>
                <a:srgbClr val="264A2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298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30EECA-2C84-4B8F-9773-F43465473B56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pic>
        <p:nvPicPr>
          <p:cNvPr id="6" name="Picture 6" descr="wayne_header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1"/>
          <p:cNvSpPr txBox="1">
            <a:spLocks/>
          </p:cNvSpPr>
          <p:nvPr/>
        </p:nvSpPr>
        <p:spPr bwMode="auto">
          <a:xfrm>
            <a:off x="3048000" y="96838"/>
            <a:ext cx="6096000" cy="512762"/>
          </a:xfrm>
          <a:prstGeom prst="rect">
            <a:avLst/>
          </a:prstGeom>
          <a:noFill/>
          <a:ln>
            <a:noFill/>
          </a:ln>
          <a:extLst/>
        </p:spPr>
        <p:txBody>
          <a:bodyPr lIns="91429" tIns="45714" rIns="91429" bIns="45714" anchor="ctr">
            <a:normAutofit fontScale="75000" lnSpcReduction="2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3600" i="1" dirty="0">
                <a:solidFill>
                  <a:prstClr val="white"/>
                </a:solidFill>
              </a:rPr>
              <a:t>                    </a:t>
            </a:r>
            <a:r>
              <a:rPr lang="en-US" sz="3600" i="1" dirty="0" smtClean="0">
                <a:solidFill>
                  <a:prstClr val="white"/>
                </a:solidFill>
              </a:rPr>
              <a:t>FY 2015 Financial Statements</a:t>
            </a:r>
            <a:endParaRPr lang="en-US" sz="3600" i="1" dirty="0">
              <a:solidFill>
                <a:prstClr val="white"/>
              </a:solidFill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533401" y="1676400"/>
            <a:ext cx="8069408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85291"/>
              </a:buClr>
              <a:buSzTx/>
              <a:buFont typeface="Arial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257300" lvl="2" indent="-342900" fontAlgn="base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en-US" b="1" dirty="0" smtClean="0"/>
              <a:t>Overview of Previous and New </a:t>
            </a:r>
            <a:r>
              <a:rPr lang="en-US" b="1" dirty="0"/>
              <a:t>E</a:t>
            </a:r>
            <a:r>
              <a:rPr lang="en-US" b="1" dirty="0" smtClean="0"/>
              <a:t>nvironment</a:t>
            </a:r>
            <a:endParaRPr kumimoji="0" lang="en-US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257300" lvl="2" indent="-342900" fontAlgn="base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defRPr/>
            </a:pPr>
            <a:endParaRPr lang="en-US" b="1" dirty="0"/>
          </a:p>
          <a:p>
            <a:pPr marL="1257300" lvl="2" indent="-342900" fontAlgn="base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Necessary/Required Change in Staff Models</a:t>
            </a:r>
            <a:b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en-US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257300" lvl="2" indent="-342900" fontAlgn="base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 – Implementation Activities</a:t>
            </a:r>
          </a:p>
          <a:p>
            <a:pPr marL="1257300" lvl="2" indent="-342900" fontAlgn="base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defRPr/>
            </a:pPr>
            <a:endParaRPr lang="en-US" b="1" dirty="0"/>
          </a:p>
          <a:p>
            <a:pPr marL="1257300" lvl="2" indent="-342900" fontAlgn="base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Post – </a:t>
            </a:r>
            <a:r>
              <a:rPr lang="en-US" b="1" dirty="0" smtClean="0"/>
              <a:t>Implementation Activities</a:t>
            </a:r>
            <a:endParaRPr kumimoji="0" lang="en-US" b="1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257300" lvl="2" indent="-342900" fontAlgn="base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defRPr/>
            </a:pPr>
            <a:endParaRPr lang="en-US" b="1" baseline="0" dirty="0"/>
          </a:p>
          <a:p>
            <a:pPr marL="1257300" lvl="2" indent="-342900" fontAlgn="base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kumimoji="0" lang="en-US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Lessons Learned – What would we do differently? 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396432" cy="685800"/>
          </a:xfrm>
        </p:spPr>
        <p:txBody>
          <a:bodyPr/>
          <a:lstStyle/>
          <a:p>
            <a:pPr algn="l" eaLnBrk="1" hangingPunct="1">
              <a:spcBef>
                <a:spcPts val="600"/>
              </a:spcBef>
            </a:pPr>
            <a:r>
              <a:rPr lang="en-US" sz="1800" b="1" u="sng" dirty="0" smtClean="0">
                <a:latin typeface="Univers"/>
                <a:ea typeface="+mn-ea"/>
                <a:cs typeface="+mn-cs"/>
              </a:rPr>
              <a:t>Agenda</a:t>
            </a:r>
            <a:endParaRPr lang="en-US" sz="1800" b="1" u="sng" dirty="0">
              <a:latin typeface="Univer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04430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763000" cy="5625856"/>
          </a:xfrm>
        </p:spPr>
        <p:txBody>
          <a:bodyPr/>
          <a:lstStyle/>
          <a:p>
            <a:pPr marL="0" indent="0">
              <a:buNone/>
            </a:pPr>
            <a:r>
              <a:rPr lang="en-US" sz="2000" b="1" u="sng" dirty="0" smtClean="0"/>
              <a:t>Overview of Pre and Post Environment</a:t>
            </a:r>
            <a:endParaRPr lang="en-US" sz="2000" u="sng" dirty="0"/>
          </a:p>
          <a:p>
            <a:pPr marL="0" indent="0">
              <a:buNone/>
            </a:pPr>
            <a:endParaRPr lang="en-US" sz="1600" b="1" dirty="0" smtClean="0"/>
          </a:p>
          <a:p>
            <a:pPr marL="0" indent="0">
              <a:buNone/>
            </a:pPr>
            <a:r>
              <a:rPr lang="en-US" sz="2000" b="1" dirty="0" smtClean="0"/>
              <a:t>The Old Way</a:t>
            </a:r>
          </a:p>
          <a:p>
            <a:pPr lvl="1"/>
            <a:r>
              <a:rPr lang="en-US" sz="1600" b="1" dirty="0" smtClean="0"/>
              <a:t>ERP System of WSU (Banner) driving procurement and payables</a:t>
            </a:r>
          </a:p>
          <a:p>
            <a:pPr lvl="1"/>
            <a:r>
              <a:rPr lang="en-US" sz="1600" b="1" dirty="0" smtClean="0"/>
              <a:t>Completely paper driven travel reimbursement system</a:t>
            </a:r>
          </a:p>
          <a:p>
            <a:pPr lvl="1"/>
            <a:r>
              <a:rPr lang="en-US" sz="1600" b="1" dirty="0" smtClean="0"/>
              <a:t>Although electronic/automated processes in place, many inefficiencies and manual support processes</a:t>
            </a:r>
          </a:p>
          <a:p>
            <a:pPr marL="457200" lvl="1" indent="0">
              <a:buNone/>
            </a:pPr>
            <a:endParaRPr lang="en-US" sz="1600" b="1" dirty="0" smtClean="0"/>
          </a:p>
          <a:p>
            <a:pPr marL="57150" indent="0">
              <a:buNone/>
            </a:pPr>
            <a:r>
              <a:rPr lang="en-US" sz="2000" b="1" dirty="0" smtClean="0"/>
              <a:t>The New Way</a:t>
            </a:r>
          </a:p>
          <a:p>
            <a:pPr marL="800100" lvl="1"/>
            <a:r>
              <a:rPr lang="en-US" sz="1600" b="1" dirty="0" smtClean="0"/>
              <a:t>E-Procurement utilizing </a:t>
            </a:r>
            <a:r>
              <a:rPr lang="en-US" sz="1600" b="1" dirty="0" err="1" smtClean="0"/>
              <a:t>SciQuest</a:t>
            </a:r>
            <a:r>
              <a:rPr lang="en-US" sz="1600" b="1" dirty="0" smtClean="0"/>
              <a:t> application for procurement and payables</a:t>
            </a:r>
          </a:p>
          <a:p>
            <a:pPr marL="800100" lvl="1"/>
            <a:r>
              <a:rPr lang="en-US" sz="1600" b="1" dirty="0" smtClean="0"/>
              <a:t>On-line Travel application utilizing Concur T&amp;E application</a:t>
            </a:r>
          </a:p>
          <a:p>
            <a:pPr marL="800100" lvl="1"/>
            <a:r>
              <a:rPr lang="en-US" sz="1600" b="1" dirty="0" smtClean="0"/>
              <a:t>Shift </a:t>
            </a:r>
            <a:r>
              <a:rPr lang="en-US" sz="1600" b="1" dirty="0" err="1" smtClean="0"/>
              <a:t>workfocus</a:t>
            </a:r>
            <a:r>
              <a:rPr lang="en-US" sz="1600" b="1" dirty="0" smtClean="0"/>
              <a:t> from “control” to customer service</a:t>
            </a:r>
          </a:p>
          <a:p>
            <a:pPr marL="514350" lvl="1" indent="0">
              <a:buNone/>
            </a:pPr>
            <a:endParaRPr lang="en-US" sz="1600" b="1" dirty="0" smtClean="0"/>
          </a:p>
          <a:p>
            <a:pPr marL="114300" indent="0">
              <a:buNone/>
            </a:pPr>
            <a:r>
              <a:rPr lang="en-US" sz="2000" b="1" dirty="0" smtClean="0"/>
              <a:t>Driver for change</a:t>
            </a:r>
          </a:p>
          <a:p>
            <a:pPr marL="857250" lvl="1"/>
            <a:r>
              <a:rPr lang="en-US" sz="1600" b="1" dirty="0" smtClean="0"/>
              <a:t>Modernize processes</a:t>
            </a:r>
          </a:p>
          <a:p>
            <a:pPr marL="857250" lvl="1"/>
            <a:r>
              <a:rPr lang="en-US" sz="1600" b="1" dirty="0" smtClean="0"/>
              <a:t>Gain efficiencies and compliance</a:t>
            </a:r>
          </a:p>
          <a:p>
            <a:pPr marL="857250" lvl="1"/>
            <a:r>
              <a:rPr lang="en-US" sz="1600" b="1" dirty="0" smtClean="0"/>
              <a:t>Budget (?)</a:t>
            </a:r>
          </a:p>
        </p:txBody>
      </p:sp>
      <p:pic>
        <p:nvPicPr>
          <p:cNvPr id="45059" name="Picture 6" descr="wayne_header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 bwMode="auto">
          <a:xfrm>
            <a:off x="3048000" y="96838"/>
            <a:ext cx="6096000" cy="512762"/>
          </a:xfrm>
          <a:prstGeom prst="rect">
            <a:avLst/>
          </a:prstGeom>
          <a:noFill/>
          <a:ln>
            <a:noFill/>
          </a:ln>
          <a:extLst/>
        </p:spPr>
        <p:txBody>
          <a:bodyPr lIns="91429" tIns="45714" rIns="91429" bIns="45714" anchor="ctr">
            <a:normAutofit fontScale="90000" lnSpcReduction="2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3600" i="1" dirty="0" smtClean="0">
                <a:solidFill>
                  <a:prstClr val="white"/>
                </a:solidFill>
              </a:rPr>
              <a:t>                    </a:t>
            </a:r>
            <a:endParaRPr lang="en-US" sz="3600" i="1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2133600" cy="365125"/>
          </a:xfrm>
        </p:spPr>
        <p:txBody>
          <a:bodyPr/>
          <a:lstStyle/>
          <a:p>
            <a:pPr>
              <a:defRPr/>
            </a:pPr>
            <a:fld id="{CFA498E6-C39E-4F1E-B315-1351B7CD679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607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763000" cy="5625856"/>
          </a:xfrm>
        </p:spPr>
        <p:txBody>
          <a:bodyPr/>
          <a:lstStyle/>
          <a:p>
            <a:pPr marL="0" indent="0">
              <a:buNone/>
            </a:pPr>
            <a:r>
              <a:rPr lang="en-US" sz="2000" b="1" u="sng" dirty="0" smtClean="0"/>
              <a:t>Change Management – The Humans</a:t>
            </a:r>
            <a:endParaRPr lang="en-US" sz="2000" u="sng" dirty="0"/>
          </a:p>
          <a:p>
            <a:pPr marL="0" indent="0">
              <a:buNone/>
            </a:pPr>
            <a:endParaRPr lang="en-US" sz="1600" b="1" dirty="0" smtClean="0"/>
          </a:p>
          <a:p>
            <a:pPr marL="0" indent="0">
              <a:buNone/>
            </a:pPr>
            <a:r>
              <a:rPr lang="en-US" sz="2000" b="1" dirty="0" smtClean="0"/>
              <a:t>Modernizing Processes</a:t>
            </a:r>
          </a:p>
          <a:p>
            <a:pPr lvl="1"/>
            <a:r>
              <a:rPr lang="en-US" sz="1600" b="1" dirty="0" smtClean="0"/>
              <a:t>Utilize the “power” of the Internet</a:t>
            </a:r>
          </a:p>
          <a:p>
            <a:pPr lvl="1"/>
            <a:r>
              <a:rPr lang="en-US" sz="1600" b="1" dirty="0" smtClean="0"/>
              <a:t>Utilize proven functionality to gain efficiency</a:t>
            </a:r>
          </a:p>
          <a:p>
            <a:pPr lvl="1"/>
            <a:r>
              <a:rPr lang="en-US" sz="1600" b="1" dirty="0" smtClean="0"/>
              <a:t>Utilize proven functionality to gain acceptance</a:t>
            </a:r>
          </a:p>
          <a:p>
            <a:pPr lvl="1"/>
            <a:r>
              <a:rPr lang="en-US" sz="1600" b="1" dirty="0" smtClean="0"/>
              <a:t>Shift from a control focus to a customer focus  </a:t>
            </a:r>
          </a:p>
          <a:p>
            <a:pPr marL="457200" lvl="1" indent="0">
              <a:buNone/>
            </a:pPr>
            <a:endParaRPr lang="en-US" sz="1600" b="1" dirty="0"/>
          </a:p>
          <a:p>
            <a:pPr marL="457200" lvl="1" indent="0">
              <a:buNone/>
            </a:pPr>
            <a:endParaRPr lang="en-US" sz="1600" b="1" dirty="0"/>
          </a:p>
          <a:p>
            <a:pPr marL="457200" lvl="1" indent="0" algn="ctr">
              <a:buNone/>
            </a:pPr>
            <a:r>
              <a:rPr lang="en-US" sz="2400" b="1" dirty="0" smtClean="0"/>
              <a:t>Modernizing processes means modernizing the workforce</a:t>
            </a:r>
            <a:endParaRPr lang="en-US" sz="2400" b="1" dirty="0"/>
          </a:p>
          <a:p>
            <a:pPr marL="457200" lvl="1" indent="0">
              <a:buNone/>
            </a:pPr>
            <a:endParaRPr lang="en-US" sz="1600" b="1" dirty="0" smtClean="0"/>
          </a:p>
          <a:p>
            <a:pPr marL="457200" lvl="1" indent="0">
              <a:buNone/>
            </a:pPr>
            <a:endParaRPr lang="en-US" sz="1600" b="1" dirty="0"/>
          </a:p>
          <a:p>
            <a:pPr marL="457200" lvl="1" indent="0">
              <a:buNone/>
            </a:pPr>
            <a:r>
              <a:rPr lang="en-US" sz="1600" b="1" dirty="0" smtClean="0"/>
              <a:t>So, where did we start  ????</a:t>
            </a:r>
          </a:p>
        </p:txBody>
      </p:sp>
      <p:pic>
        <p:nvPicPr>
          <p:cNvPr id="45059" name="Picture 6" descr="wayne_header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 bwMode="auto">
          <a:xfrm>
            <a:off x="3048000" y="96838"/>
            <a:ext cx="6096000" cy="512762"/>
          </a:xfrm>
          <a:prstGeom prst="rect">
            <a:avLst/>
          </a:prstGeom>
          <a:noFill/>
          <a:ln>
            <a:noFill/>
          </a:ln>
          <a:extLst/>
        </p:spPr>
        <p:txBody>
          <a:bodyPr lIns="91429" tIns="45714" rIns="91429" bIns="45714" anchor="ctr">
            <a:normAutofit fontScale="90000" lnSpcReduction="2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3600" i="1" dirty="0" smtClean="0">
                <a:solidFill>
                  <a:prstClr val="white"/>
                </a:solidFill>
              </a:rPr>
              <a:t>                    </a:t>
            </a:r>
            <a:endParaRPr lang="en-US" sz="3600" i="1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2133600" cy="365125"/>
          </a:xfrm>
        </p:spPr>
        <p:txBody>
          <a:bodyPr/>
          <a:lstStyle/>
          <a:p>
            <a:pPr>
              <a:defRPr/>
            </a:pPr>
            <a:fld id="{CFA498E6-C39E-4F1E-B315-1351B7CD679E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5280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763000" cy="5625856"/>
          </a:xfrm>
        </p:spPr>
        <p:txBody>
          <a:bodyPr/>
          <a:lstStyle/>
          <a:p>
            <a:pPr marL="0" indent="0">
              <a:buNone/>
            </a:pPr>
            <a:r>
              <a:rPr lang="en-US" sz="2000" b="1" u="sng" dirty="0" smtClean="0"/>
              <a:t>Pre-Implementation Activities</a:t>
            </a:r>
            <a:endParaRPr lang="en-US" sz="2000" u="sng" dirty="0"/>
          </a:p>
          <a:p>
            <a:pPr marL="0" indent="0">
              <a:buNone/>
            </a:pPr>
            <a:endParaRPr lang="en-US" sz="1600" b="1" dirty="0" smtClean="0"/>
          </a:p>
          <a:p>
            <a:pPr marL="0" indent="0">
              <a:buNone/>
            </a:pPr>
            <a:r>
              <a:rPr lang="en-US" sz="2000" b="1" dirty="0" smtClean="0"/>
              <a:t>Campus Wide Activities</a:t>
            </a:r>
          </a:p>
          <a:p>
            <a:pPr lvl="1"/>
            <a:r>
              <a:rPr lang="en-US" sz="1600" b="1" dirty="0" smtClean="0"/>
              <a:t>Typical implementation tasks such as ongoing info sessions, training, etc.</a:t>
            </a:r>
          </a:p>
          <a:p>
            <a:pPr lvl="1"/>
            <a:r>
              <a:rPr lang="en-US" sz="1600" b="1" dirty="0" smtClean="0"/>
              <a:t>Our focus today is on workforce issues </a:t>
            </a:r>
            <a:endParaRPr lang="en-US" sz="1600" b="1" dirty="0"/>
          </a:p>
          <a:p>
            <a:pPr marL="0" indent="0">
              <a:buNone/>
            </a:pPr>
            <a:endParaRPr lang="en-US" sz="1600" b="1" dirty="0" smtClean="0"/>
          </a:p>
          <a:p>
            <a:pPr marL="0" indent="0">
              <a:buNone/>
            </a:pPr>
            <a:r>
              <a:rPr lang="en-US" sz="2000" b="1" dirty="0" smtClean="0"/>
              <a:t>Workforce Activities</a:t>
            </a:r>
          </a:p>
          <a:p>
            <a:pPr lvl="1"/>
            <a:r>
              <a:rPr lang="en-US" sz="1600" b="1" dirty="0" smtClean="0"/>
              <a:t>WSU is a “represented campus” at many levels</a:t>
            </a:r>
          </a:p>
          <a:p>
            <a:pPr lvl="1"/>
            <a:r>
              <a:rPr lang="en-US" sz="1600" b="1" dirty="0" smtClean="0"/>
              <a:t>Our change would effect staff in three different unions</a:t>
            </a:r>
          </a:p>
          <a:p>
            <a:pPr lvl="1"/>
            <a:r>
              <a:rPr lang="en-US" sz="1600" b="1" dirty="0" smtClean="0"/>
              <a:t>So, we started there, 3-4 months before implementation  </a:t>
            </a:r>
          </a:p>
          <a:p>
            <a:pPr lvl="1"/>
            <a:r>
              <a:rPr lang="en-US" sz="1600" b="1" dirty="0" smtClean="0"/>
              <a:t>Met with Labor reps repeatedly to discuss the changes/shifts in worker roles </a:t>
            </a:r>
          </a:p>
          <a:p>
            <a:pPr lvl="1"/>
            <a:r>
              <a:rPr lang="en-US" sz="1600" b="1" dirty="0" smtClean="0"/>
              <a:t>Re-enforced many times it was not a staff reduction objective</a:t>
            </a:r>
          </a:p>
          <a:p>
            <a:pPr lvl="1"/>
            <a:r>
              <a:rPr lang="en-US" sz="1600" b="1" dirty="0" smtClean="0"/>
              <a:t>A focus on “quality” work, not “quantity” work</a:t>
            </a:r>
          </a:p>
          <a:p>
            <a:pPr lvl="1"/>
            <a:r>
              <a:rPr lang="en-US" sz="1600" b="1" dirty="0" smtClean="0"/>
              <a:t>A focus on customer service, not control</a:t>
            </a:r>
          </a:p>
          <a:p>
            <a:pPr lvl="1"/>
            <a:r>
              <a:rPr lang="en-US" sz="1600" b="1" dirty="0" smtClean="0"/>
              <a:t>Worked to re-write existing and create new job descriptions</a:t>
            </a:r>
          </a:p>
          <a:p>
            <a:pPr lvl="1"/>
            <a:r>
              <a:rPr lang="en-US" sz="1600" b="1" dirty="0" smtClean="0"/>
              <a:t>Example – we never had “Travel Specialist”, one who dealt with travel/credit cards</a:t>
            </a:r>
          </a:p>
          <a:p>
            <a:pPr lvl="1"/>
            <a:r>
              <a:rPr lang="en-US" sz="1600" b="1" dirty="0" smtClean="0"/>
              <a:t>Completed </a:t>
            </a:r>
            <a:r>
              <a:rPr lang="en-US" sz="1600" b="1" dirty="0" smtClean="0"/>
              <a:t>basic process re-engineering documentation, </a:t>
            </a:r>
            <a:r>
              <a:rPr lang="en-US" sz="1600" b="1" dirty="0" smtClean="0"/>
              <a:t>i.e., </a:t>
            </a:r>
            <a:r>
              <a:rPr lang="en-US" sz="1600" b="1" dirty="0" smtClean="0"/>
              <a:t>“As-is</a:t>
            </a:r>
            <a:r>
              <a:rPr lang="en-US" sz="1600" b="1" dirty="0" smtClean="0"/>
              <a:t>,” </a:t>
            </a:r>
            <a:r>
              <a:rPr lang="en-US" sz="1600" b="1" dirty="0" smtClean="0"/>
              <a:t>“To-be” process flows</a:t>
            </a:r>
          </a:p>
          <a:p>
            <a:pPr marL="457200" lvl="1" indent="0">
              <a:buNone/>
            </a:pPr>
            <a:r>
              <a:rPr lang="en-US" sz="1600" b="1" dirty="0" smtClean="0"/>
              <a:t> </a:t>
            </a:r>
            <a:endParaRPr lang="en-US" sz="1600" b="1" dirty="0"/>
          </a:p>
          <a:p>
            <a:pPr lvl="1"/>
            <a:endParaRPr lang="en-US" sz="1600" b="1" dirty="0" smtClean="0"/>
          </a:p>
        </p:txBody>
      </p:sp>
      <p:pic>
        <p:nvPicPr>
          <p:cNvPr id="45059" name="Picture 6" descr="wayne_header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 bwMode="auto">
          <a:xfrm>
            <a:off x="3048000" y="96838"/>
            <a:ext cx="6096000" cy="512762"/>
          </a:xfrm>
          <a:prstGeom prst="rect">
            <a:avLst/>
          </a:prstGeom>
          <a:noFill/>
          <a:ln>
            <a:noFill/>
          </a:ln>
          <a:extLst/>
        </p:spPr>
        <p:txBody>
          <a:bodyPr lIns="91429" tIns="45714" rIns="91429" bIns="45714" anchor="ctr">
            <a:normAutofit fontScale="90000" lnSpcReduction="2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3600" i="1" dirty="0" smtClean="0">
                <a:solidFill>
                  <a:prstClr val="white"/>
                </a:solidFill>
              </a:rPr>
              <a:t>                    </a:t>
            </a:r>
            <a:endParaRPr lang="en-US" sz="3600" i="1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2133600" cy="365125"/>
          </a:xfrm>
        </p:spPr>
        <p:txBody>
          <a:bodyPr/>
          <a:lstStyle/>
          <a:p>
            <a:pPr>
              <a:defRPr/>
            </a:pPr>
            <a:fld id="{CFA498E6-C39E-4F1E-B315-1351B7CD679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448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763000" cy="5625856"/>
          </a:xfrm>
        </p:spPr>
        <p:txBody>
          <a:bodyPr/>
          <a:lstStyle/>
          <a:p>
            <a:pPr marL="0" indent="0">
              <a:buNone/>
            </a:pPr>
            <a:r>
              <a:rPr lang="en-US" sz="2000" b="1" u="sng" dirty="0" smtClean="0"/>
              <a:t>Pre-Implementation Activities</a:t>
            </a:r>
            <a:endParaRPr lang="en-US" sz="2000" u="sng" dirty="0"/>
          </a:p>
          <a:p>
            <a:pPr marL="0" indent="0">
              <a:buNone/>
            </a:pPr>
            <a:endParaRPr lang="en-US" sz="1600" b="1" dirty="0" smtClean="0"/>
          </a:p>
          <a:p>
            <a:pPr marL="0" indent="0">
              <a:buNone/>
            </a:pPr>
            <a:r>
              <a:rPr lang="en-US" sz="2000" b="1" dirty="0" smtClean="0"/>
              <a:t>Workforce Training - Internal</a:t>
            </a:r>
          </a:p>
          <a:p>
            <a:pPr lvl="1"/>
            <a:r>
              <a:rPr lang="en-US" sz="1600" b="1" dirty="0" smtClean="0"/>
              <a:t>System, application training – a given </a:t>
            </a:r>
          </a:p>
          <a:p>
            <a:pPr lvl="1"/>
            <a:r>
              <a:rPr lang="en-US" sz="1600" b="1" dirty="0" smtClean="0"/>
              <a:t>Shift from up front activities (data entry) to troubleshooting</a:t>
            </a:r>
          </a:p>
          <a:p>
            <a:pPr lvl="1"/>
            <a:r>
              <a:rPr lang="en-US" sz="1600" b="1" dirty="0" smtClean="0"/>
              <a:t>Working with departments to resolve problems, previously the domain of supervisors</a:t>
            </a:r>
          </a:p>
          <a:p>
            <a:pPr lvl="1"/>
            <a:r>
              <a:rPr lang="en-US" sz="1600" b="1" dirty="0" smtClean="0"/>
              <a:t>Soft skills, tone of discussions, e-mail and phone etiquette  </a:t>
            </a:r>
          </a:p>
          <a:p>
            <a:pPr lvl="1"/>
            <a:r>
              <a:rPr lang="en-US" sz="1600" b="1" dirty="0" smtClean="0"/>
              <a:t>Some </a:t>
            </a:r>
            <a:r>
              <a:rPr lang="en-US" sz="1600" b="1" dirty="0" smtClean="0"/>
              <a:t>did not make the </a:t>
            </a:r>
            <a:r>
              <a:rPr lang="en-US" sz="1600" b="1" dirty="0" smtClean="0"/>
              <a:t>transition </a:t>
            </a:r>
            <a:endParaRPr lang="en-US" sz="1600" b="1" dirty="0" smtClean="0"/>
          </a:p>
          <a:p>
            <a:pPr lvl="1"/>
            <a:r>
              <a:rPr lang="en-US" sz="1600" b="1" dirty="0" smtClean="0"/>
              <a:t>Handled through re-assignment and attrition  </a:t>
            </a:r>
            <a:endParaRPr lang="en-US" sz="1600" b="1" dirty="0"/>
          </a:p>
          <a:p>
            <a:pPr marL="0" indent="0">
              <a:buNone/>
            </a:pPr>
            <a:endParaRPr lang="en-US" sz="1600" b="1" dirty="0" smtClean="0"/>
          </a:p>
          <a:p>
            <a:pPr marL="57150" indent="0">
              <a:buNone/>
            </a:pPr>
            <a:r>
              <a:rPr lang="en-US" sz="2000" b="1" dirty="0" smtClean="0"/>
              <a:t> Workforce Training – External</a:t>
            </a:r>
          </a:p>
          <a:p>
            <a:pPr marL="800100" lvl="1"/>
            <a:r>
              <a:rPr lang="en-US" sz="1600" b="1" dirty="0"/>
              <a:t>System, application training – a given </a:t>
            </a:r>
          </a:p>
          <a:p>
            <a:pPr marL="800100" lvl="1"/>
            <a:r>
              <a:rPr lang="en-US" sz="1600" b="1" dirty="0" smtClean="0"/>
              <a:t>Shift to accountability at the unit level</a:t>
            </a:r>
          </a:p>
          <a:p>
            <a:pPr marL="800100" lvl="1"/>
            <a:r>
              <a:rPr lang="en-US" sz="1600" b="1" dirty="0" smtClean="0"/>
              <a:t>Was underestimated (see lessons learned) </a:t>
            </a:r>
          </a:p>
        </p:txBody>
      </p:sp>
      <p:pic>
        <p:nvPicPr>
          <p:cNvPr id="45059" name="Picture 6" descr="wayne_header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 bwMode="auto">
          <a:xfrm>
            <a:off x="3048000" y="96838"/>
            <a:ext cx="6096000" cy="512762"/>
          </a:xfrm>
          <a:prstGeom prst="rect">
            <a:avLst/>
          </a:prstGeom>
          <a:noFill/>
          <a:ln>
            <a:noFill/>
          </a:ln>
          <a:extLst/>
        </p:spPr>
        <p:txBody>
          <a:bodyPr lIns="91429" tIns="45714" rIns="91429" bIns="45714" anchor="ctr">
            <a:normAutofit fontScale="90000" lnSpcReduction="2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3600" i="1" dirty="0" smtClean="0">
                <a:solidFill>
                  <a:prstClr val="white"/>
                </a:solidFill>
              </a:rPr>
              <a:t>                    </a:t>
            </a:r>
            <a:endParaRPr lang="en-US" sz="3600" i="1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2133600" cy="365125"/>
          </a:xfrm>
        </p:spPr>
        <p:txBody>
          <a:bodyPr/>
          <a:lstStyle/>
          <a:p>
            <a:pPr>
              <a:defRPr/>
            </a:pPr>
            <a:fld id="{CFA498E6-C39E-4F1E-B315-1351B7CD679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540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763000" cy="5625856"/>
          </a:xfrm>
        </p:spPr>
        <p:txBody>
          <a:bodyPr/>
          <a:lstStyle/>
          <a:p>
            <a:pPr marL="0" indent="0">
              <a:buNone/>
            </a:pPr>
            <a:r>
              <a:rPr lang="en-US" sz="2000" b="1" u="sng" dirty="0" smtClean="0"/>
              <a:t>Post-Implementation Activities</a:t>
            </a:r>
            <a:endParaRPr lang="en-US" sz="2000" u="sng" dirty="0"/>
          </a:p>
          <a:p>
            <a:pPr marL="0" indent="0">
              <a:buNone/>
            </a:pPr>
            <a:endParaRPr lang="en-US" sz="1600" b="1" dirty="0" smtClean="0"/>
          </a:p>
          <a:p>
            <a:pPr marL="0" indent="0">
              <a:buNone/>
            </a:pPr>
            <a:r>
              <a:rPr lang="en-US" sz="2000" b="1" dirty="0" smtClean="0"/>
              <a:t>Workforce Evaluations</a:t>
            </a:r>
          </a:p>
          <a:p>
            <a:pPr lvl="1"/>
            <a:r>
              <a:rPr lang="en-US" sz="1600" b="1" dirty="0" smtClean="0"/>
              <a:t>More collaborative across Procurement/Payables</a:t>
            </a:r>
          </a:p>
          <a:p>
            <a:pPr lvl="1"/>
            <a:r>
              <a:rPr lang="en-US" sz="1600" b="1" dirty="0" smtClean="0"/>
              <a:t>Campus-wide surveys to determine levels of service and problem areas</a:t>
            </a:r>
          </a:p>
          <a:p>
            <a:pPr lvl="1"/>
            <a:r>
              <a:rPr lang="en-US" sz="1600" b="1" dirty="0" smtClean="0"/>
              <a:t>Unit wide metrics/KPI’s to maintain overall service levels</a:t>
            </a:r>
          </a:p>
          <a:p>
            <a:pPr lvl="1"/>
            <a:r>
              <a:rPr lang="en-US" sz="1600" b="1" dirty="0" smtClean="0"/>
              <a:t>Focus on success of unit  </a:t>
            </a:r>
            <a:endParaRPr lang="en-US" sz="1600" b="1" dirty="0"/>
          </a:p>
          <a:p>
            <a:pPr marL="0" indent="0">
              <a:buNone/>
            </a:pPr>
            <a:endParaRPr lang="en-US" sz="1600" b="1" dirty="0" smtClean="0"/>
          </a:p>
          <a:p>
            <a:pPr marL="57150" indent="0">
              <a:buNone/>
            </a:pPr>
            <a:r>
              <a:rPr lang="en-US" sz="2000" b="1" dirty="0" smtClean="0"/>
              <a:t> Organizational Issues</a:t>
            </a:r>
          </a:p>
          <a:p>
            <a:pPr marL="800100" lvl="1"/>
            <a:r>
              <a:rPr lang="en-US" sz="1600" b="1" dirty="0" smtClean="0"/>
              <a:t>Significant re-organization in 2015</a:t>
            </a:r>
          </a:p>
          <a:p>
            <a:pPr marL="800100" lvl="1"/>
            <a:r>
              <a:rPr lang="en-US" sz="1600" b="1" dirty="0" smtClean="0"/>
              <a:t>Brought Procurement and Payable under single leadership</a:t>
            </a:r>
          </a:p>
          <a:p>
            <a:pPr marL="800100" lvl="1"/>
            <a:r>
              <a:rPr lang="en-US" sz="1600" b="1" dirty="0" smtClean="0"/>
              <a:t>Broke age-old principle of division of labor within units – application security drives separation of units</a:t>
            </a:r>
          </a:p>
          <a:p>
            <a:pPr marL="800100" lvl="1"/>
            <a:r>
              <a:rPr lang="en-US" sz="1600" b="1" dirty="0" smtClean="0"/>
              <a:t>Cross training, cross functions increased morale, opportunity, teamwork</a:t>
            </a:r>
          </a:p>
        </p:txBody>
      </p:sp>
      <p:pic>
        <p:nvPicPr>
          <p:cNvPr id="45059" name="Picture 6" descr="wayne_header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 bwMode="auto">
          <a:xfrm>
            <a:off x="3048000" y="96838"/>
            <a:ext cx="6096000" cy="512762"/>
          </a:xfrm>
          <a:prstGeom prst="rect">
            <a:avLst/>
          </a:prstGeom>
          <a:noFill/>
          <a:ln>
            <a:noFill/>
          </a:ln>
          <a:extLst/>
        </p:spPr>
        <p:txBody>
          <a:bodyPr lIns="91429" tIns="45714" rIns="91429" bIns="45714" anchor="ctr">
            <a:normAutofit fontScale="90000" lnSpcReduction="2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3600" i="1" dirty="0" smtClean="0">
                <a:solidFill>
                  <a:prstClr val="white"/>
                </a:solidFill>
              </a:rPr>
              <a:t>                    </a:t>
            </a:r>
            <a:endParaRPr lang="en-US" sz="3600" i="1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2133600" cy="365125"/>
          </a:xfrm>
        </p:spPr>
        <p:txBody>
          <a:bodyPr/>
          <a:lstStyle/>
          <a:p>
            <a:pPr>
              <a:defRPr/>
            </a:pPr>
            <a:fld id="{CFA498E6-C39E-4F1E-B315-1351B7CD679E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9569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763000" cy="5625856"/>
          </a:xfrm>
        </p:spPr>
        <p:txBody>
          <a:bodyPr/>
          <a:lstStyle/>
          <a:p>
            <a:pPr marL="0" indent="0">
              <a:buNone/>
            </a:pPr>
            <a:r>
              <a:rPr lang="en-US" sz="2000" b="1" u="sng" dirty="0" smtClean="0"/>
              <a:t>Lessons Learned</a:t>
            </a:r>
            <a:endParaRPr lang="en-US" sz="2000" u="sng" dirty="0"/>
          </a:p>
          <a:p>
            <a:pPr marL="0" indent="0">
              <a:buNone/>
            </a:pPr>
            <a:endParaRPr lang="en-US" sz="1600" b="1" dirty="0" smtClean="0"/>
          </a:p>
          <a:p>
            <a:pPr marL="0" indent="0">
              <a:buNone/>
            </a:pPr>
            <a:r>
              <a:rPr lang="en-US" sz="2000" b="1" dirty="0" smtClean="0"/>
              <a:t>Customers </a:t>
            </a:r>
          </a:p>
          <a:p>
            <a:pPr lvl="1"/>
            <a:r>
              <a:rPr lang="en-US" sz="1600" b="1" dirty="0" smtClean="0"/>
              <a:t>We were so focused on own staff, did not address impact to customers</a:t>
            </a:r>
          </a:p>
          <a:p>
            <a:pPr lvl="1"/>
            <a:r>
              <a:rPr lang="en-US" sz="1600" b="1" dirty="0" smtClean="0"/>
              <a:t>We knew their role would change, was very open about it </a:t>
            </a:r>
          </a:p>
          <a:p>
            <a:pPr lvl="1"/>
            <a:r>
              <a:rPr lang="en-US" sz="1600" b="1" dirty="0" smtClean="0"/>
              <a:t>However, the accountability issue really struck a nerve</a:t>
            </a:r>
          </a:p>
          <a:p>
            <a:pPr marL="457200" lvl="1" indent="0">
              <a:buNone/>
            </a:pPr>
            <a:endParaRPr lang="en-US" sz="1600" b="1" dirty="0"/>
          </a:p>
          <a:p>
            <a:pPr marL="57150" indent="0">
              <a:buNone/>
            </a:pPr>
            <a:r>
              <a:rPr lang="en-US" sz="2000" b="1" dirty="0" smtClean="0"/>
              <a:t>Internal Staff</a:t>
            </a:r>
          </a:p>
          <a:p>
            <a:pPr lvl="1"/>
            <a:r>
              <a:rPr lang="en-US" sz="1600" b="1" dirty="0" smtClean="0"/>
              <a:t>Involve them much earlier in the overall configuration of the system</a:t>
            </a:r>
          </a:p>
          <a:p>
            <a:pPr lvl="1"/>
            <a:r>
              <a:rPr lang="en-US" sz="1600" b="1" dirty="0" smtClean="0"/>
              <a:t>Would have received greater buy-in</a:t>
            </a:r>
          </a:p>
          <a:p>
            <a:pPr lvl="1"/>
            <a:r>
              <a:rPr lang="en-US" sz="1600" b="1" dirty="0" smtClean="0"/>
              <a:t>Was done during significant budget reductions and regardless of how often it was said, perceived as a budget/job cutting measure</a:t>
            </a:r>
          </a:p>
          <a:p>
            <a:pPr lvl="1"/>
            <a:r>
              <a:rPr lang="en-US" sz="1600" b="1" dirty="0" smtClean="0"/>
              <a:t>Only two jobs were eliminated due to implementation, both through retirements Unit wide metrics/KPI’s to maintain overall service levels</a:t>
            </a:r>
          </a:p>
          <a:p>
            <a:pPr lvl="1"/>
            <a:r>
              <a:rPr lang="en-US" sz="1600" b="1" dirty="0" smtClean="0"/>
              <a:t>Focus on success of unit  </a:t>
            </a:r>
          </a:p>
          <a:p>
            <a:pPr marL="0" indent="0">
              <a:buNone/>
            </a:pPr>
            <a:endParaRPr lang="en-US" sz="1600" b="1" dirty="0" smtClean="0"/>
          </a:p>
          <a:p>
            <a:pPr marL="57150" indent="0">
              <a:buNone/>
            </a:pPr>
            <a:r>
              <a:rPr lang="en-US" sz="2000" b="1" dirty="0" smtClean="0"/>
              <a:t> </a:t>
            </a:r>
            <a:endParaRPr lang="en-US" sz="1600" b="1" dirty="0" smtClean="0"/>
          </a:p>
        </p:txBody>
      </p:sp>
      <p:pic>
        <p:nvPicPr>
          <p:cNvPr id="45059" name="Picture 6" descr="wayne_header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 bwMode="auto">
          <a:xfrm>
            <a:off x="3048000" y="96838"/>
            <a:ext cx="6096000" cy="512762"/>
          </a:xfrm>
          <a:prstGeom prst="rect">
            <a:avLst/>
          </a:prstGeom>
          <a:noFill/>
          <a:ln>
            <a:noFill/>
          </a:ln>
          <a:extLst/>
        </p:spPr>
        <p:txBody>
          <a:bodyPr lIns="91429" tIns="45714" rIns="91429" bIns="45714" anchor="ctr">
            <a:normAutofit fontScale="90000" lnSpcReduction="2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3600" i="1" dirty="0" smtClean="0">
                <a:solidFill>
                  <a:prstClr val="white"/>
                </a:solidFill>
              </a:rPr>
              <a:t>                    </a:t>
            </a:r>
            <a:endParaRPr lang="en-US" sz="3600" i="1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2133600" cy="365125"/>
          </a:xfrm>
        </p:spPr>
        <p:txBody>
          <a:bodyPr/>
          <a:lstStyle/>
          <a:p>
            <a:pPr>
              <a:defRPr/>
            </a:pPr>
            <a:fld id="{CFA498E6-C39E-4F1E-B315-1351B7CD679E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41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0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5497</TotalTime>
  <Words>565</Words>
  <Application>Microsoft Office PowerPoint</Application>
  <PresentationFormat>On-screen Show (4:3)</PresentationFormat>
  <Paragraphs>119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Univers</vt:lpstr>
      <vt:lpstr>3_Office Theme</vt:lpstr>
      <vt:lpstr>PowerPoint Presentation</vt:lpstr>
      <vt:lpstr>Agenda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Wayne State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Tamaka M. Butler</dc:creator>
  <cp:lastModifiedBy>Rich, Jeffrey S.</cp:lastModifiedBy>
  <cp:revision>589</cp:revision>
  <cp:lastPrinted>2016-04-26T16:48:27Z</cp:lastPrinted>
  <dcterms:created xsi:type="dcterms:W3CDTF">2012-01-24T22:46:17Z</dcterms:created>
  <dcterms:modified xsi:type="dcterms:W3CDTF">2016-05-04T22:02:51Z</dcterms:modified>
</cp:coreProperties>
</file>